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658db68c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658db68c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which lang/packages/technologies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2c719f7f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2c719f7f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pipeline workflow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to text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1204d6711_1_2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1204d6711_1_2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1204d6711_1_2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1204d6711_1_2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Soumya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2c719f7f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2c719f7f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72c2841a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72c2841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658db68c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658db68c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658db68c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658db68c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Soumya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658db68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658db68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Soumya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2c719f7f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2c719f7f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pipeline workflow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to text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658db68c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658db68c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424c6a2f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424c6a2f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2c719f7f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2c719f7f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424c6a2f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424c6a2f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purchase orders to track overpayments, duplicate payments, price or quantity mismatch, etc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424c6a2f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424c6a2f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424c6a2f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424c6a2f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9c770f346d10fca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9c770f346d10fca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a3809402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a3809402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658db68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658db68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Soumya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2c719f7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2c719f7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Soumya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2c719f7f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2c719f7f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Soumya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2c719f7f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2c719f7f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a3809402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a3809402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pipeline workflow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to text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72c2841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72c2841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Komali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4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4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4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4294967295" type="ctrTitle"/>
          </p:nvPr>
        </p:nvSpPr>
        <p:spPr>
          <a:xfrm>
            <a:off x="729450" y="1322450"/>
            <a:ext cx="80085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Text Extraction Accuracy with Image Preprocessing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i="1" lang="en" sz="1300"/>
              <a:t>Under the guidance of </a:t>
            </a:r>
            <a:r>
              <a:rPr i="1" lang="en" sz="1300"/>
              <a:t>Dr. T. Sridevi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4294967295" type="subTitle"/>
          </p:nvPr>
        </p:nvSpPr>
        <p:spPr>
          <a:xfrm>
            <a:off x="7692475" y="4347750"/>
            <a:ext cx="1425000" cy="68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BE2102-07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1601 18 733 067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1601 18 733 081</a:t>
            </a:r>
            <a:endParaRPr sz="1200"/>
          </a:p>
        </p:txBody>
      </p:sp>
      <p:sp>
        <p:nvSpPr>
          <p:cNvPr id="137" name="Google Shape;137;p17"/>
          <p:cNvSpPr/>
          <p:nvPr/>
        </p:nvSpPr>
        <p:spPr>
          <a:xfrm>
            <a:off x="11" y="-5"/>
            <a:ext cx="9144000" cy="51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774" y="137950"/>
            <a:ext cx="1182425" cy="15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Architecture</a:t>
            </a:r>
            <a:endParaRPr sz="2800"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50" y="1765000"/>
            <a:ext cx="467041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4" y="2214204"/>
            <a:ext cx="670564" cy="75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4">
            <a:alphaModFix/>
          </a:blip>
          <a:srcRect b="10561" l="0" r="0" t="9724"/>
          <a:stretch/>
        </p:blipFill>
        <p:spPr>
          <a:xfrm>
            <a:off x="1702100" y="2197725"/>
            <a:ext cx="550300" cy="7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853" y="2323742"/>
            <a:ext cx="292799" cy="39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3614" y="2197752"/>
            <a:ext cx="671325" cy="75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1267195" y="2397547"/>
            <a:ext cx="398120" cy="38381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266763" y="3154652"/>
            <a:ext cx="108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Document 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1475006" y="3059892"/>
            <a:ext cx="100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Scanned Image File Upload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3894662" y="3046638"/>
            <a:ext cx="100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Optical Character Recognition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5076336" y="3128558"/>
            <a:ext cx="100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 Extraction</a:t>
            </a:r>
            <a:endParaRPr b="1"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2602550" y="3059911"/>
            <a:ext cx="1224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Preprocessing Pipeline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4812845" y="2381456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3691374" y="2397547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2442419" y="2381503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5291" y="2213805"/>
            <a:ext cx="671332" cy="75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5997001" y="2381456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596" y="2137850"/>
            <a:ext cx="832016" cy="87101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6314299" y="3128552"/>
            <a:ext cx="108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Information Extraction</a:t>
            </a:r>
            <a:endParaRPr b="1"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7278398" y="2365431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1392" y="2137907"/>
            <a:ext cx="894260" cy="87101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7441829" y="3128540"/>
            <a:ext cx="15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 - to - Speech Conversion</a:t>
            </a:r>
            <a:endParaRPr b="1"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35400" y="2197737"/>
            <a:ext cx="733575" cy="7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04227" y="2613147"/>
            <a:ext cx="253510" cy="25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3080"/>
          </a:srgbClr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/>
        </p:nvSpPr>
        <p:spPr>
          <a:xfrm>
            <a:off x="1384650" y="2017650"/>
            <a:ext cx="637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Image Preprocessing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29"/>
          <p:cNvCxnSpPr>
            <a:endCxn id="264" idx="3"/>
          </p:cNvCxnSpPr>
          <p:nvPr/>
        </p:nvCxnSpPr>
        <p:spPr>
          <a:xfrm flipH="1">
            <a:off x="2265275" y="3161625"/>
            <a:ext cx="262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29"/>
          <p:cNvCxnSpPr>
            <a:stCxn id="266" idx="3"/>
          </p:cNvCxnSpPr>
          <p:nvPr/>
        </p:nvCxnSpPr>
        <p:spPr>
          <a:xfrm flipH="1">
            <a:off x="3549625" y="3161925"/>
            <a:ext cx="371100" cy="5100"/>
          </a:xfrm>
          <a:prstGeom prst="bentConnector3">
            <a:avLst>
              <a:gd fmla="val -6416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" name="Google Shape;268;p29"/>
          <p:cNvCxnSpPr>
            <a:stCxn id="269" idx="6"/>
            <a:endCxn id="270" idx="2"/>
          </p:cNvCxnSpPr>
          <p:nvPr/>
        </p:nvCxnSpPr>
        <p:spPr>
          <a:xfrm>
            <a:off x="802550" y="3162150"/>
            <a:ext cx="4284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1" name="Google Shape;271;p29"/>
          <p:cNvGrpSpPr/>
          <p:nvPr/>
        </p:nvGrpSpPr>
        <p:grpSpPr>
          <a:xfrm>
            <a:off x="1664500" y="2343525"/>
            <a:ext cx="1356300" cy="319200"/>
            <a:chOff x="2678825" y="1476150"/>
            <a:chExt cx="1356300" cy="319200"/>
          </a:xfrm>
        </p:grpSpPr>
        <p:sp>
          <p:nvSpPr>
            <p:cNvPr id="272" name="Google Shape;272;p29"/>
            <p:cNvSpPr/>
            <p:nvPr/>
          </p:nvSpPr>
          <p:spPr>
            <a:xfrm>
              <a:off x="2852825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Convert Image to Grayscale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2678825" y="1548750"/>
              <a:ext cx="174000" cy="1740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9"/>
          <p:cNvSpPr/>
          <p:nvPr/>
        </p:nvSpPr>
        <p:spPr>
          <a:xfrm>
            <a:off x="-69550" y="3002400"/>
            <a:ext cx="6981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Load Image</a:t>
            </a:r>
            <a:endParaRPr sz="11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5" name="Google Shape;275;p29"/>
          <p:cNvGrpSpPr/>
          <p:nvPr/>
        </p:nvGrpSpPr>
        <p:grpSpPr>
          <a:xfrm>
            <a:off x="1230875" y="3002625"/>
            <a:ext cx="1034400" cy="319200"/>
            <a:chOff x="2678825" y="3348150"/>
            <a:chExt cx="1034400" cy="319200"/>
          </a:xfrm>
        </p:grpSpPr>
        <p:sp>
          <p:nvSpPr>
            <p:cNvPr id="264" name="Google Shape;264;p29"/>
            <p:cNvSpPr/>
            <p:nvPr/>
          </p:nvSpPr>
          <p:spPr>
            <a:xfrm>
              <a:off x="2852825" y="3348150"/>
              <a:ext cx="860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Is Grayscale Image?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2678825" y="3420750"/>
              <a:ext cx="174000" cy="1740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29"/>
          <p:cNvGrpSpPr/>
          <p:nvPr/>
        </p:nvGrpSpPr>
        <p:grpSpPr>
          <a:xfrm>
            <a:off x="6656350" y="3032050"/>
            <a:ext cx="1356300" cy="319200"/>
            <a:chOff x="4621325" y="1933350"/>
            <a:chExt cx="1356300" cy="319200"/>
          </a:xfrm>
        </p:grpSpPr>
        <p:sp>
          <p:nvSpPr>
            <p:cNvPr id="277" name="Google Shape;277;p29"/>
            <p:cNvSpPr/>
            <p:nvPr/>
          </p:nvSpPr>
          <p:spPr>
            <a:xfrm>
              <a:off x="4795325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Is Image Shadowed?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4621325" y="19912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9" name="Google Shape;279;p29"/>
          <p:cNvCxnSpPr>
            <a:stCxn id="266" idx="2"/>
            <a:endCxn id="280" idx="0"/>
          </p:cNvCxnSpPr>
          <p:nvPr/>
        </p:nvCxnSpPr>
        <p:spPr>
          <a:xfrm flipH="1" rot="-5400000">
            <a:off x="3210175" y="3440925"/>
            <a:ext cx="2394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1" name="Google Shape;281;p29"/>
          <p:cNvCxnSpPr>
            <a:stCxn id="280" idx="2"/>
            <a:endCxn id="282" idx="0"/>
          </p:cNvCxnSpPr>
          <p:nvPr/>
        </p:nvCxnSpPr>
        <p:spPr>
          <a:xfrm flipH="1" rot="-5400000">
            <a:off x="3238075" y="3971550"/>
            <a:ext cx="183600" cy="600"/>
          </a:xfrm>
          <a:prstGeom prst="bentConnector3">
            <a:avLst>
              <a:gd fmla="val 5002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triangle"/>
          </a:ln>
        </p:spPr>
      </p:cxnSp>
      <p:grpSp>
        <p:nvGrpSpPr>
          <p:cNvPr id="283" name="Google Shape;283;p29"/>
          <p:cNvGrpSpPr/>
          <p:nvPr/>
        </p:nvGrpSpPr>
        <p:grpSpPr>
          <a:xfrm>
            <a:off x="2564425" y="3560850"/>
            <a:ext cx="1356300" cy="319200"/>
            <a:chOff x="6563750" y="561750"/>
            <a:chExt cx="1356300" cy="319200"/>
          </a:xfrm>
        </p:grpSpPr>
        <p:sp>
          <p:nvSpPr>
            <p:cNvPr id="280" name="Google Shape;280;p29"/>
            <p:cNvSpPr/>
            <p:nvPr/>
          </p:nvSpPr>
          <p:spPr>
            <a:xfrm>
              <a:off x="6737750" y="5617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Edge Detection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6563750" y="634350"/>
              <a:ext cx="174000" cy="174000"/>
            </a:xfrm>
            <a:prstGeom prst="ellips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9"/>
          <p:cNvGrpSpPr/>
          <p:nvPr/>
        </p:nvGrpSpPr>
        <p:grpSpPr>
          <a:xfrm>
            <a:off x="2564425" y="4063750"/>
            <a:ext cx="1356300" cy="319200"/>
            <a:chOff x="6563750" y="1476150"/>
            <a:chExt cx="1356300" cy="319200"/>
          </a:xfrm>
        </p:grpSpPr>
        <p:sp>
          <p:nvSpPr>
            <p:cNvPr id="282" name="Google Shape;282;p29"/>
            <p:cNvSpPr/>
            <p:nvPr/>
          </p:nvSpPr>
          <p:spPr>
            <a:xfrm>
              <a:off x="67377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Contour Detection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6563750" y="1534050"/>
              <a:ext cx="174000" cy="174000"/>
            </a:xfrm>
            <a:prstGeom prst="ellips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29"/>
          <p:cNvGrpSpPr/>
          <p:nvPr/>
        </p:nvGrpSpPr>
        <p:grpSpPr>
          <a:xfrm>
            <a:off x="8012650" y="3002325"/>
            <a:ext cx="1072500" cy="319200"/>
            <a:chOff x="6563750" y="4262550"/>
            <a:chExt cx="1072500" cy="319200"/>
          </a:xfrm>
        </p:grpSpPr>
        <p:sp>
          <p:nvSpPr>
            <p:cNvPr id="288" name="Google Shape;288;p29"/>
            <p:cNvSpPr/>
            <p:nvPr/>
          </p:nvSpPr>
          <p:spPr>
            <a:xfrm>
              <a:off x="6737750" y="4262550"/>
              <a:ext cx="8985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Noise Removal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6563750" y="4335150"/>
              <a:ext cx="174000" cy="174000"/>
            </a:xfrm>
            <a:prstGeom prst="ellips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0" name="Google Shape;290;p29"/>
          <p:cNvCxnSpPr>
            <a:stCxn id="270" idx="0"/>
            <a:endCxn id="273" idx="2"/>
          </p:cNvCxnSpPr>
          <p:nvPr/>
        </p:nvCxnSpPr>
        <p:spPr>
          <a:xfrm rot="-5400000">
            <a:off x="1205075" y="2615925"/>
            <a:ext cx="572100" cy="3465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29"/>
          <p:cNvSpPr/>
          <p:nvPr/>
        </p:nvSpPr>
        <p:spPr>
          <a:xfrm>
            <a:off x="628550" y="3075150"/>
            <a:ext cx="174000" cy="174000"/>
          </a:xfrm>
          <a:prstGeom prst="ellipse">
            <a:avLst/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29"/>
          <p:cNvGrpSpPr/>
          <p:nvPr/>
        </p:nvGrpSpPr>
        <p:grpSpPr>
          <a:xfrm>
            <a:off x="4262875" y="2343525"/>
            <a:ext cx="1410225" cy="319200"/>
            <a:chOff x="2624900" y="1476150"/>
            <a:chExt cx="1410225" cy="319200"/>
          </a:xfrm>
        </p:grpSpPr>
        <p:sp>
          <p:nvSpPr>
            <p:cNvPr id="292" name="Google Shape;292;p29"/>
            <p:cNvSpPr/>
            <p:nvPr/>
          </p:nvSpPr>
          <p:spPr>
            <a:xfrm>
              <a:off x="2852825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Skewness Correction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2624900" y="1548750"/>
              <a:ext cx="174000" cy="1740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9"/>
          <p:cNvGrpSpPr/>
          <p:nvPr/>
        </p:nvGrpSpPr>
        <p:grpSpPr>
          <a:xfrm>
            <a:off x="4003750" y="3002313"/>
            <a:ext cx="1356300" cy="319200"/>
            <a:chOff x="2678825" y="3348150"/>
            <a:chExt cx="1356300" cy="319200"/>
          </a:xfrm>
        </p:grpSpPr>
        <p:sp>
          <p:nvSpPr>
            <p:cNvPr id="295" name="Google Shape;295;p29"/>
            <p:cNvSpPr/>
            <p:nvPr/>
          </p:nvSpPr>
          <p:spPr>
            <a:xfrm>
              <a:off x="2852825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Is Image Skewed?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2678825" y="3420750"/>
              <a:ext cx="174000" cy="1740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29"/>
          <p:cNvGrpSpPr/>
          <p:nvPr/>
        </p:nvGrpSpPr>
        <p:grpSpPr>
          <a:xfrm>
            <a:off x="5360050" y="3032050"/>
            <a:ext cx="1028400" cy="319200"/>
            <a:chOff x="4621325" y="1933350"/>
            <a:chExt cx="1028400" cy="319200"/>
          </a:xfrm>
        </p:grpSpPr>
        <p:sp>
          <p:nvSpPr>
            <p:cNvPr id="298" name="Google Shape;298;p29"/>
            <p:cNvSpPr/>
            <p:nvPr/>
          </p:nvSpPr>
          <p:spPr>
            <a:xfrm>
              <a:off x="4795325" y="1933350"/>
              <a:ext cx="854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Is Image Blurred?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4621325" y="19912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9"/>
          <p:cNvGrpSpPr/>
          <p:nvPr/>
        </p:nvGrpSpPr>
        <p:grpSpPr>
          <a:xfrm>
            <a:off x="5591100" y="2362775"/>
            <a:ext cx="1356300" cy="319200"/>
            <a:chOff x="4621325" y="1933350"/>
            <a:chExt cx="1356300" cy="319200"/>
          </a:xfrm>
        </p:grpSpPr>
        <p:sp>
          <p:nvSpPr>
            <p:cNvPr id="301" name="Google Shape;301;p29"/>
            <p:cNvSpPr/>
            <p:nvPr/>
          </p:nvSpPr>
          <p:spPr>
            <a:xfrm>
              <a:off x="4795325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Sharpening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4621325" y="19912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3" name="Google Shape;303;p29"/>
          <p:cNvCxnSpPr>
            <a:stCxn id="299" idx="0"/>
            <a:endCxn id="302" idx="2"/>
          </p:cNvCxnSpPr>
          <p:nvPr/>
        </p:nvCxnSpPr>
        <p:spPr>
          <a:xfrm rot="-5400000">
            <a:off x="5227900" y="2726800"/>
            <a:ext cx="582300" cy="1440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29"/>
          <p:cNvCxnSpPr/>
          <p:nvPr/>
        </p:nvCxnSpPr>
        <p:spPr>
          <a:xfrm rot="10800000">
            <a:off x="7589938" y="3161175"/>
            <a:ext cx="422700" cy="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29"/>
          <p:cNvCxnSpPr>
            <a:stCxn id="296" idx="0"/>
            <a:endCxn id="293" idx="2"/>
          </p:cNvCxnSpPr>
          <p:nvPr/>
        </p:nvCxnSpPr>
        <p:spPr>
          <a:xfrm rot="-5400000">
            <a:off x="3890950" y="2702913"/>
            <a:ext cx="571800" cy="172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6" name="Google Shape;306;p29"/>
          <p:cNvGrpSpPr/>
          <p:nvPr/>
        </p:nvGrpSpPr>
        <p:grpSpPr>
          <a:xfrm>
            <a:off x="2564425" y="3002325"/>
            <a:ext cx="1356300" cy="319200"/>
            <a:chOff x="4621325" y="2890950"/>
            <a:chExt cx="1356300" cy="319200"/>
          </a:xfrm>
        </p:grpSpPr>
        <p:sp>
          <p:nvSpPr>
            <p:cNvPr id="266" name="Google Shape;266;p29"/>
            <p:cNvSpPr/>
            <p:nvPr/>
          </p:nvSpPr>
          <p:spPr>
            <a:xfrm>
              <a:off x="4795325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Document Detection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4621325" y="29635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8" name="Google Shape;308;p29"/>
          <p:cNvCxnSpPr>
            <a:stCxn id="299" idx="2"/>
          </p:cNvCxnSpPr>
          <p:nvPr/>
        </p:nvCxnSpPr>
        <p:spPr>
          <a:xfrm flipH="1">
            <a:off x="4902550" y="3176950"/>
            <a:ext cx="457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29"/>
          <p:cNvCxnSpPr/>
          <p:nvPr/>
        </p:nvCxnSpPr>
        <p:spPr>
          <a:xfrm rot="10800000">
            <a:off x="6233638" y="3190900"/>
            <a:ext cx="422700" cy="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Image Preprocessing</a:t>
            </a:r>
            <a:endParaRPr sz="2800"/>
          </a:p>
        </p:txBody>
      </p:sp>
      <p:grpSp>
        <p:nvGrpSpPr>
          <p:cNvPr id="311" name="Google Shape;311;p29"/>
          <p:cNvGrpSpPr/>
          <p:nvPr/>
        </p:nvGrpSpPr>
        <p:grpSpPr>
          <a:xfrm>
            <a:off x="7061850" y="2347913"/>
            <a:ext cx="1356300" cy="319200"/>
            <a:chOff x="4621325" y="1933350"/>
            <a:chExt cx="1356300" cy="319200"/>
          </a:xfrm>
        </p:grpSpPr>
        <p:sp>
          <p:nvSpPr>
            <p:cNvPr id="312" name="Google Shape;312;p29"/>
            <p:cNvSpPr/>
            <p:nvPr/>
          </p:nvSpPr>
          <p:spPr>
            <a:xfrm>
              <a:off x="4795325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Brightness Correction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4621325" y="19912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4" name="Google Shape;314;p29"/>
          <p:cNvCxnSpPr>
            <a:stCxn id="278" idx="0"/>
            <a:endCxn id="313" idx="2"/>
          </p:cNvCxnSpPr>
          <p:nvPr/>
        </p:nvCxnSpPr>
        <p:spPr>
          <a:xfrm rot="-5400000">
            <a:off x="6604150" y="2632150"/>
            <a:ext cx="597000" cy="3186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Document Detection</a:t>
            </a:r>
            <a:endParaRPr sz="2400"/>
          </a:p>
        </p:txBody>
      </p:sp>
      <p:sp>
        <p:nvSpPr>
          <p:cNvPr id="320" name="Google Shape;32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 rotWithShape="1">
          <a:blip r:embed="rId3">
            <a:alphaModFix/>
          </a:blip>
          <a:srcRect b="4629" l="4993" r="5672" t="3888"/>
          <a:stretch/>
        </p:blipFill>
        <p:spPr>
          <a:xfrm>
            <a:off x="1476750" y="2019225"/>
            <a:ext cx="1963325" cy="2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 rotWithShape="1">
          <a:blip r:embed="rId4">
            <a:alphaModFix/>
          </a:blip>
          <a:srcRect b="63671" l="27140" r="47262" t="21484"/>
          <a:stretch/>
        </p:blipFill>
        <p:spPr>
          <a:xfrm>
            <a:off x="4992825" y="681950"/>
            <a:ext cx="3096898" cy="10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825" y="1765001"/>
            <a:ext cx="3882361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type="title"/>
          </p:nvPr>
        </p:nvSpPr>
        <p:spPr>
          <a:xfrm>
            <a:off x="730000" y="1318650"/>
            <a:ext cx="33009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Image Skewness</a:t>
            </a:r>
            <a:endParaRPr sz="2400"/>
          </a:p>
        </p:txBody>
      </p:sp>
      <p:sp>
        <p:nvSpPr>
          <p:cNvPr id="329" name="Google Shape;329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31"/>
          <p:cNvPicPr preferRelativeResize="0"/>
          <p:nvPr/>
        </p:nvPicPr>
        <p:blipFill rotWithShape="1">
          <a:blip r:embed="rId3">
            <a:alphaModFix/>
          </a:blip>
          <a:srcRect b="32815" l="27028" r="35180" t="25635"/>
          <a:stretch/>
        </p:blipFill>
        <p:spPr>
          <a:xfrm>
            <a:off x="803675" y="2001775"/>
            <a:ext cx="3455774" cy="21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 rotWithShape="1">
          <a:blip r:embed="rId4">
            <a:alphaModFix/>
          </a:blip>
          <a:srcRect b="0" l="0" r="54383" t="0"/>
          <a:stretch/>
        </p:blipFill>
        <p:spPr>
          <a:xfrm>
            <a:off x="5474075" y="889075"/>
            <a:ext cx="2551775" cy="172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 rotWithShape="1">
          <a:blip r:embed="rId4">
            <a:alphaModFix/>
          </a:blip>
          <a:srcRect b="0" l="52807" r="0" t="0"/>
          <a:stretch/>
        </p:blipFill>
        <p:spPr>
          <a:xfrm>
            <a:off x="5474075" y="2873150"/>
            <a:ext cx="2751908" cy="17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Deblurring</a:t>
            </a:r>
            <a:r>
              <a:rPr lang="en" sz="2400"/>
              <a:t> </a:t>
            </a:r>
            <a:endParaRPr sz="2400"/>
          </a:p>
        </p:txBody>
      </p:sp>
      <p:sp>
        <p:nvSpPr>
          <p:cNvPr id="338" name="Google Shape;33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32"/>
          <p:cNvPicPr preferRelativeResize="0"/>
          <p:nvPr/>
        </p:nvPicPr>
        <p:blipFill rotWithShape="1">
          <a:blip r:embed="rId3">
            <a:alphaModFix/>
          </a:blip>
          <a:srcRect b="72261" l="26917" r="39135" t="14457"/>
          <a:stretch/>
        </p:blipFill>
        <p:spPr>
          <a:xfrm>
            <a:off x="828363" y="2230188"/>
            <a:ext cx="3104174" cy="68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 rotWithShape="1">
          <a:blip r:embed="rId4">
            <a:alphaModFix/>
          </a:blip>
          <a:srcRect b="18487" l="6415" r="72844" t="66959"/>
          <a:stretch/>
        </p:blipFill>
        <p:spPr>
          <a:xfrm>
            <a:off x="6391399" y="3540849"/>
            <a:ext cx="2001398" cy="78993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2"/>
          <p:cNvSpPr txBox="1"/>
          <p:nvPr/>
        </p:nvSpPr>
        <p:spPr>
          <a:xfrm>
            <a:off x="6757976" y="1465700"/>
            <a:ext cx="117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Blurred Image</a:t>
            </a:r>
            <a:endParaRPr i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5431075" y="2870313"/>
            <a:ext cx="382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Deblurred image with kernel [[-1,-1,-1],[-1,9,-1],[-1,-1,-1]]</a:t>
            </a:r>
            <a:endParaRPr i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5589025" y="4464900"/>
            <a:ext cx="350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Deblurred image with kernel [[0, -1, 0],[-1, 5,-1],[0, -1, 0]]</a:t>
            </a:r>
            <a:endParaRPr i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4">
            <a:alphaModFix/>
          </a:blip>
          <a:srcRect b="34828" l="6416" r="72731" t="49007"/>
          <a:stretch/>
        </p:blipFill>
        <p:spPr>
          <a:xfrm>
            <a:off x="6342575" y="2082638"/>
            <a:ext cx="2001398" cy="87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 rotWithShape="1">
          <a:blip r:embed="rId4">
            <a:alphaModFix/>
          </a:blip>
          <a:srcRect b="52693" l="6416" r="72877" t="32069"/>
          <a:stretch/>
        </p:blipFill>
        <p:spPr>
          <a:xfrm>
            <a:off x="6342575" y="668700"/>
            <a:ext cx="2001408" cy="82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Shadowed Image</a:t>
            </a:r>
            <a:endParaRPr sz="2400"/>
          </a:p>
        </p:txBody>
      </p:sp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3">
            <a:alphaModFix/>
          </a:blip>
          <a:srcRect b="0" l="5890" r="4447" t="0"/>
          <a:stretch/>
        </p:blipFill>
        <p:spPr>
          <a:xfrm>
            <a:off x="6845525" y="576234"/>
            <a:ext cx="1347503" cy="187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833" y="2802763"/>
            <a:ext cx="1323652" cy="1876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33"/>
          <p:cNvPicPr preferRelativeResize="0"/>
          <p:nvPr/>
        </p:nvPicPr>
        <p:blipFill rotWithShape="1">
          <a:blip r:embed="rId5">
            <a:alphaModFix/>
          </a:blip>
          <a:srcRect b="0" l="4141" r="0" t="0"/>
          <a:stretch/>
        </p:blipFill>
        <p:spPr>
          <a:xfrm>
            <a:off x="7755817" y="2803995"/>
            <a:ext cx="1268883" cy="187366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33"/>
          <p:cNvPicPr preferRelativeResize="0"/>
          <p:nvPr/>
        </p:nvPicPr>
        <p:blipFill rotWithShape="1">
          <a:blip r:embed="rId6">
            <a:alphaModFix/>
          </a:blip>
          <a:srcRect b="48828" l="27030" r="21225" t="28319"/>
          <a:stretch/>
        </p:blipFill>
        <p:spPr>
          <a:xfrm>
            <a:off x="833825" y="2221400"/>
            <a:ext cx="4731600" cy="11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 txBox="1"/>
          <p:nvPr/>
        </p:nvSpPr>
        <p:spPr>
          <a:xfrm>
            <a:off x="6931575" y="2371650"/>
            <a:ext cx="11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Input image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Noise Removal</a:t>
            </a:r>
            <a:endParaRPr sz="2400"/>
          </a:p>
        </p:txBody>
      </p:sp>
      <p:sp>
        <p:nvSpPr>
          <p:cNvPr id="362" name="Google Shape;36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573" y="695625"/>
            <a:ext cx="2748600" cy="39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 rotWithShape="1">
          <a:blip r:embed="rId4">
            <a:alphaModFix/>
          </a:blip>
          <a:srcRect b="35156" l="27135" r="38007" t="52496"/>
          <a:stretch/>
        </p:blipFill>
        <p:spPr>
          <a:xfrm>
            <a:off x="843650" y="2479125"/>
            <a:ext cx="3187248" cy="635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 txBox="1"/>
          <p:nvPr/>
        </p:nvSpPr>
        <p:spPr>
          <a:xfrm>
            <a:off x="7222900" y="3827450"/>
            <a:ext cx="113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Output denoised image</a:t>
            </a:r>
            <a:endParaRPr sz="9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7665025" y="4118825"/>
            <a:ext cx="432000" cy="7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4" y="2214204"/>
            <a:ext cx="670564" cy="75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 rotWithShape="1">
          <a:blip r:embed="rId4">
            <a:alphaModFix/>
          </a:blip>
          <a:srcRect b="10561" l="0" r="0" t="9724"/>
          <a:stretch/>
        </p:blipFill>
        <p:spPr>
          <a:xfrm>
            <a:off x="1702100" y="2197725"/>
            <a:ext cx="550300" cy="7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853" y="2323742"/>
            <a:ext cx="292799" cy="39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3614" y="2197752"/>
            <a:ext cx="671325" cy="75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1267195" y="2397547"/>
            <a:ext cx="398120" cy="38381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5"/>
          <p:cNvSpPr txBox="1"/>
          <p:nvPr/>
        </p:nvSpPr>
        <p:spPr>
          <a:xfrm>
            <a:off x="266763" y="3154652"/>
            <a:ext cx="108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Document 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5"/>
          <p:cNvSpPr txBox="1"/>
          <p:nvPr/>
        </p:nvSpPr>
        <p:spPr>
          <a:xfrm>
            <a:off x="1475006" y="3059892"/>
            <a:ext cx="100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Scanned Image File Upload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3894662" y="3046638"/>
            <a:ext cx="100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Optical Character Recognition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5076336" y="3128558"/>
            <a:ext cx="100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 Extraction</a:t>
            </a:r>
            <a:endParaRPr b="1"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2602550" y="3059911"/>
            <a:ext cx="1224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Preprocessing Pipeline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35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4812845" y="2381456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3691374" y="2397547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2442419" y="2381503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5291" y="2213805"/>
            <a:ext cx="671332" cy="75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5997001" y="2381456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596" y="2137850"/>
            <a:ext cx="832016" cy="871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5"/>
          <p:cNvSpPr txBox="1"/>
          <p:nvPr/>
        </p:nvSpPr>
        <p:spPr>
          <a:xfrm>
            <a:off x="6314299" y="3128552"/>
            <a:ext cx="108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Information Extraction</a:t>
            </a:r>
            <a:endParaRPr b="1"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35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7278398" y="2365431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1392" y="2137907"/>
            <a:ext cx="894260" cy="87101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/>
          <p:nvPr/>
        </p:nvSpPr>
        <p:spPr>
          <a:xfrm>
            <a:off x="7441829" y="3128540"/>
            <a:ext cx="15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 - to - Speech Conversion</a:t>
            </a:r>
            <a:endParaRPr b="1"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35400" y="2197737"/>
            <a:ext cx="733575" cy="7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04227" y="2613147"/>
            <a:ext cx="253510" cy="25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5174225" y="10590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</a:rPr>
              <a:t>Introduction</a:t>
            </a:r>
            <a:endParaRPr sz="17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</a:rPr>
              <a:t>Problem Statement</a:t>
            </a:r>
            <a:endParaRPr sz="17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</a:rPr>
              <a:t>Methodology</a:t>
            </a:r>
            <a:endParaRPr sz="17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</a:rPr>
              <a:t>Architecture</a:t>
            </a:r>
            <a:endParaRPr sz="17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</a:rPr>
              <a:t>Application</a:t>
            </a:r>
            <a:endParaRPr sz="17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3080"/>
          </a:srgbClr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/>
        </p:nvSpPr>
        <p:spPr>
          <a:xfrm>
            <a:off x="1384650" y="2017650"/>
            <a:ext cx="637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04" name="Google Shape;404;p37"/>
          <p:cNvSpPr txBox="1"/>
          <p:nvPr>
            <p:ph type="title"/>
          </p:nvPr>
        </p:nvSpPr>
        <p:spPr>
          <a:xfrm>
            <a:off x="817900" y="1310075"/>
            <a:ext cx="7718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Images used in our dataset contained a count of words ranging from 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800 to 1500 words per document.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We observed an average 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error rate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of 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11% at word level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.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The entire processing of the image to the conversion to speech takes about 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3-5 seconds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3080"/>
          </a:srgbClr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/>
          <p:nvPr/>
        </p:nvSpPr>
        <p:spPr>
          <a:xfrm>
            <a:off x="1384650" y="2017650"/>
            <a:ext cx="637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Where can it be used?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15" name="Google Shape;415;p39"/>
          <p:cNvSpPr txBox="1"/>
          <p:nvPr>
            <p:ph type="title"/>
          </p:nvPr>
        </p:nvSpPr>
        <p:spPr>
          <a:xfrm>
            <a:off x="817900" y="1310075"/>
            <a:ext cx="7718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Government ID cards verification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0"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in manufacturing and retail companies to digitize invoices, receipts</a:t>
            </a:r>
            <a:endParaRPr b="0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0"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in banking industry to archive customer’s paperwork, account number etc leading to enhanced user experience</a:t>
            </a:r>
            <a:endParaRPr b="0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0"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Creating calendar events from brochures or flyers</a:t>
            </a:r>
            <a:endParaRPr b="0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0"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Track of expenditures (digitised)</a:t>
            </a:r>
            <a:endParaRPr b="0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0"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Digitization of any printed material such as books, records, or forms such as college leave application</a:t>
            </a:r>
            <a:endParaRPr b="0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3080"/>
          </a:srgbClr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/>
        </p:nvSpPr>
        <p:spPr>
          <a:xfrm>
            <a:off x="421500" y="2248500"/>
            <a:ext cx="830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Application Demo</a:t>
            </a: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3080"/>
          </a:srgbClr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/>
        </p:nvSpPr>
        <p:spPr>
          <a:xfrm>
            <a:off x="421500" y="2248500"/>
            <a:ext cx="830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3080"/>
          </a:srgbClr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 txBox="1"/>
          <p:nvPr/>
        </p:nvSpPr>
        <p:spPr>
          <a:xfrm>
            <a:off x="421500" y="2248500"/>
            <a:ext cx="830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Thank You 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3805" l="0" r="0" t="20091"/>
          <a:stretch/>
        </p:blipFill>
        <p:spPr>
          <a:xfrm>
            <a:off x="7369277" y="937300"/>
            <a:ext cx="1644925" cy="18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5990" l="0" r="0" t="22180"/>
          <a:stretch/>
        </p:blipFill>
        <p:spPr>
          <a:xfrm>
            <a:off x="7369275" y="2898800"/>
            <a:ext cx="1644924" cy="18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type="title"/>
          </p:nvPr>
        </p:nvSpPr>
        <p:spPr>
          <a:xfrm>
            <a:off x="741625" y="1318650"/>
            <a:ext cx="63960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Advancements in computer vision have paved the way by providing tools for text detection and extraction.  We observed that the accuracy of the extracted text is relatively low and contains a lot of noise. The aim is to extend the current pipeline to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improve the accuracy by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1371600" rtl="0" algn="just">
              <a:spcBef>
                <a:spcPts val="5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Improving the quality of the image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1371600" rtl="0" algn="just">
              <a:spcBef>
                <a:spcPts val="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Using NLP to extract information from raw text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3080"/>
          </a:srgbClr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/>
        </p:nvSpPr>
        <p:spPr>
          <a:xfrm>
            <a:off x="1384650" y="2017650"/>
            <a:ext cx="637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Problem with Traditional OCR Methodology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/>
              <a:t>Traditional </a:t>
            </a:r>
            <a:r>
              <a:rPr lang="en" sz="2800"/>
              <a:t>Optical Character Recognition</a:t>
            </a:r>
            <a:endParaRPr b="0" sz="2800"/>
          </a:p>
        </p:txBody>
      </p:sp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22" y="2358334"/>
            <a:ext cx="1091194" cy="9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4">
            <a:alphaModFix/>
          </a:blip>
          <a:srcRect b="10561" l="0" r="0" t="9724"/>
          <a:stretch/>
        </p:blipFill>
        <p:spPr>
          <a:xfrm>
            <a:off x="3168757" y="2358334"/>
            <a:ext cx="1094274" cy="9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804" y="2504019"/>
            <a:ext cx="588184" cy="50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6076" y="2357000"/>
            <a:ext cx="1094274" cy="9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2505" y="2904006"/>
            <a:ext cx="319983" cy="27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3394" y="2357000"/>
            <a:ext cx="1094274" cy="94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5717" y="2506308"/>
            <a:ext cx="749073" cy="64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7349" y="2469041"/>
            <a:ext cx="749073" cy="64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3234" y="2469041"/>
            <a:ext cx="749073" cy="6479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1034017" y="3382291"/>
            <a:ext cx="149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Document 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Scan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3022309" y="3382291"/>
            <a:ext cx="138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Scanned Image File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150777" y="3382291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OCR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6963383" y="3296528"/>
            <a:ext cx="11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Text Document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82" name="Google Shape;182;p22"/>
          <p:cNvSpPr txBox="1"/>
          <p:nvPr>
            <p:ph type="title"/>
          </p:nvPr>
        </p:nvSpPr>
        <p:spPr>
          <a:xfrm>
            <a:off x="817900" y="1310075"/>
            <a:ext cx="7718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Historical OCR engines have their accuracy lying between 70-80% for a </a:t>
            </a:r>
            <a:r>
              <a:rPr i="1"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high quality image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at the page level.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273050" lvl="0" marL="10287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➔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That means in a page of 100 words 70-80 words are accurate.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0" i="1" lang="en" sz="1600">
                <a:latin typeface="Lato"/>
                <a:ea typeface="Lato"/>
                <a:cs typeface="Lato"/>
                <a:sym typeface="Lato"/>
              </a:rPr>
              <a:t>While this might seem high, it can cause significant inaccuracies if used on a large volume of sensitive documents.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3080"/>
          </a:srgbClr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/>
        </p:nvSpPr>
        <p:spPr>
          <a:xfrm>
            <a:off x="1384650" y="2017650"/>
            <a:ext cx="6374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can we increase the existing accuracy?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4" y="2214204"/>
            <a:ext cx="670564" cy="75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 b="10561" l="0" r="0" t="9724"/>
          <a:stretch/>
        </p:blipFill>
        <p:spPr>
          <a:xfrm>
            <a:off x="1702100" y="2197725"/>
            <a:ext cx="550300" cy="7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853" y="2323742"/>
            <a:ext cx="292799" cy="39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3614" y="2197752"/>
            <a:ext cx="671325" cy="75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1267195" y="2397547"/>
            <a:ext cx="398120" cy="38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266763" y="3154652"/>
            <a:ext cx="108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Document 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1475006" y="3059892"/>
            <a:ext cx="100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Scanned Image File Upload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3894662" y="3046638"/>
            <a:ext cx="100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Optical Character Recognition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5076336" y="3128558"/>
            <a:ext cx="100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 Extraction</a:t>
            </a:r>
            <a:endParaRPr b="1"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2602550" y="3059911"/>
            <a:ext cx="1224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Preprocessing Pipeline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4812845" y="2381456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3691374" y="2397547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2442419" y="2381503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5291" y="2213805"/>
            <a:ext cx="671332" cy="75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5997001" y="2381456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596" y="2137850"/>
            <a:ext cx="832016" cy="87101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6314299" y="3128552"/>
            <a:ext cx="108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Information Extraction</a:t>
            </a:r>
            <a:endParaRPr b="1"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4"/>
          <p:cNvPicPr preferRelativeResize="0"/>
          <p:nvPr/>
        </p:nvPicPr>
        <p:blipFill rotWithShape="1">
          <a:blip r:embed="rId7">
            <a:alphaModFix/>
          </a:blip>
          <a:srcRect b="12585" l="18060" r="-18060" t="14453"/>
          <a:stretch/>
        </p:blipFill>
        <p:spPr>
          <a:xfrm>
            <a:off x="7278398" y="2365431"/>
            <a:ext cx="398120" cy="38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1392" y="2137907"/>
            <a:ext cx="894260" cy="87101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7441829" y="3128540"/>
            <a:ext cx="15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 - to - Speech Conversion</a:t>
            </a:r>
            <a:endParaRPr b="1"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35400" y="2197737"/>
            <a:ext cx="733575" cy="7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04227" y="2613147"/>
            <a:ext cx="253510" cy="25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3080"/>
          </a:srgbClr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1384650" y="2017650"/>
            <a:ext cx="637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Architecture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